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CB076-CAD8-4759-B2DF-B2E7CD943F5C}" type="datetimeFigureOut">
              <a:rPr lang="en-IN" smtClean="0"/>
              <a:t>22-09-2014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F89EB-675C-4289-8883-35B31FC04D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41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DA54FED-B62C-4EA9-A3ED-3F2BCA42AE8D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27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0D6BE31-FADA-414E-97C4-CECEAB913039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729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B773ABE-62DB-4CCF-B490-71FDB54B4FF6}" type="slidenum">
              <a:rPr lang="en-US" altLang="en-US" sz="1200"/>
              <a:pPr eaLnBrk="1" hangingPunct="1"/>
              <a:t>7</a:t>
            </a:fld>
            <a:endParaRPr lang="en-US" altLang="en-US" sz="120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043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8CBCCFF-B5BA-4909-BDA1-FBC20B0BC404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2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F5FA-CB32-4895-8389-FBDA17B1CF7C}" type="datetimeFigureOut">
              <a:rPr lang="en-IN" smtClean="0"/>
              <a:t>22-09-2014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456F-7323-406B-B3B8-C2CF41AE8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602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F5FA-CB32-4895-8389-FBDA17B1CF7C}" type="datetimeFigureOut">
              <a:rPr lang="en-IN" smtClean="0"/>
              <a:t>22-09-2014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456F-7323-406B-B3B8-C2CF41AE8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7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F5FA-CB32-4895-8389-FBDA17B1CF7C}" type="datetimeFigureOut">
              <a:rPr lang="en-IN" smtClean="0"/>
              <a:t>22-09-2014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456F-7323-406B-B3B8-C2CF41AE85B5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1472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F5FA-CB32-4895-8389-FBDA17B1CF7C}" type="datetimeFigureOut">
              <a:rPr lang="en-IN" smtClean="0"/>
              <a:t>22-09-2014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456F-7323-406B-B3B8-C2CF41AE8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083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F5FA-CB32-4895-8389-FBDA17B1CF7C}" type="datetimeFigureOut">
              <a:rPr lang="en-IN" smtClean="0"/>
              <a:t>22-09-2014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456F-7323-406B-B3B8-C2CF41AE85B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3139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F5FA-CB32-4895-8389-FBDA17B1CF7C}" type="datetimeFigureOut">
              <a:rPr lang="en-IN" smtClean="0"/>
              <a:t>22-09-2014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456F-7323-406B-B3B8-C2CF41AE8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004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F5FA-CB32-4895-8389-FBDA17B1CF7C}" type="datetimeFigureOut">
              <a:rPr lang="en-IN" smtClean="0"/>
              <a:t>22-09-2014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456F-7323-406B-B3B8-C2CF41AE8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923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F5FA-CB32-4895-8389-FBDA17B1CF7C}" type="datetimeFigureOut">
              <a:rPr lang="en-IN" smtClean="0"/>
              <a:t>22-09-2014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456F-7323-406B-B3B8-C2CF41AE8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628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F5FA-CB32-4895-8389-FBDA17B1CF7C}" type="datetimeFigureOut">
              <a:rPr lang="en-IN" smtClean="0"/>
              <a:t>22-09-2014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456F-7323-406B-B3B8-C2CF41AE8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800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F5FA-CB32-4895-8389-FBDA17B1CF7C}" type="datetimeFigureOut">
              <a:rPr lang="en-IN" smtClean="0"/>
              <a:t>22-09-2014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456F-7323-406B-B3B8-C2CF41AE8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839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F5FA-CB32-4895-8389-FBDA17B1CF7C}" type="datetimeFigureOut">
              <a:rPr lang="en-IN" smtClean="0"/>
              <a:t>22-09-2014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456F-7323-406B-B3B8-C2CF41AE8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009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F5FA-CB32-4895-8389-FBDA17B1CF7C}" type="datetimeFigureOut">
              <a:rPr lang="en-IN" smtClean="0"/>
              <a:t>22-09-2014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456F-7323-406B-B3B8-C2CF41AE8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674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F5FA-CB32-4895-8389-FBDA17B1CF7C}" type="datetimeFigureOut">
              <a:rPr lang="en-IN" smtClean="0"/>
              <a:t>22-09-2014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456F-7323-406B-B3B8-C2CF41AE8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008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F5FA-CB32-4895-8389-FBDA17B1CF7C}" type="datetimeFigureOut">
              <a:rPr lang="en-IN" smtClean="0"/>
              <a:t>22-09-2014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456F-7323-406B-B3B8-C2CF41AE8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917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F5FA-CB32-4895-8389-FBDA17B1CF7C}" type="datetimeFigureOut">
              <a:rPr lang="en-IN" smtClean="0"/>
              <a:t>22-09-2014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456F-7323-406B-B3B8-C2CF41AE8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91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2F5FA-CB32-4895-8389-FBDA17B1CF7C}" type="datetimeFigureOut">
              <a:rPr lang="en-IN" smtClean="0"/>
              <a:t>22-09-2014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F456F-7323-406B-B3B8-C2CF41AE8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98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2F5FA-CB32-4895-8389-FBDA17B1CF7C}" type="datetimeFigureOut">
              <a:rPr lang="en-IN" smtClean="0"/>
              <a:t>22-09-2014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38F456F-7323-406B-B3B8-C2CF41AE85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54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8.bin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.png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6.bin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Morphological Image Processing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695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Closing Example</a:t>
            </a:r>
          </a:p>
        </p:txBody>
      </p:sp>
      <p:graphicFrame>
        <p:nvGraphicFramePr>
          <p:cNvPr id="686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629119"/>
              </p:ext>
            </p:extLst>
          </p:nvPr>
        </p:nvGraphicFramePr>
        <p:xfrm>
          <a:off x="2676174" y="1366837"/>
          <a:ext cx="4598987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" name="CorelPhotoPaint.Image.11" r:id="rId3" imgW="4323231" imgH="2503831" progId="CorelPhotoPaint.Image.11">
                  <p:embed/>
                </p:oleObj>
              </mc:Choice>
              <mc:Fallback>
                <p:oleObj name="CorelPhotoPaint.Image.11" r:id="rId3" imgW="4323231" imgH="2503831" progId="CorelPhotoPaint.Image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5" t="1634" r="49989" b="50177"/>
                      <a:stretch>
                        <a:fillRect/>
                      </a:stretch>
                    </p:blipFill>
                    <p:spPr bwMode="auto">
                      <a:xfrm>
                        <a:off x="2676174" y="1366837"/>
                        <a:ext cx="4598987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757229"/>
              </p:ext>
            </p:extLst>
          </p:nvPr>
        </p:nvGraphicFramePr>
        <p:xfrm>
          <a:off x="2687286" y="4144962"/>
          <a:ext cx="4576762" cy="257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CorelPhotoPaint.Image.11" r:id="rId5" imgW="4323231" imgH="2503831" progId="CorelPhotoPaint.Image.11">
                  <p:embed/>
                </p:oleObj>
              </mc:Choice>
              <mc:Fallback>
                <p:oleObj name="CorelPhotoPaint.Image.11" r:id="rId5" imgW="4323231" imgH="2503831" progId="CorelPhotoPaint.Image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2" t="51443" r="50221" b="1140"/>
                      <a:stretch>
                        <a:fillRect/>
                      </a:stretch>
                    </p:blipFill>
                    <p:spPr bwMode="auto">
                      <a:xfrm>
                        <a:off x="2687286" y="4144962"/>
                        <a:ext cx="4576762" cy="2579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677334" y="2262614"/>
            <a:ext cx="13795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IE" altLang="en-US"/>
              <a:t>Original Image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677334" y="4834642"/>
            <a:ext cx="13795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IE" altLang="en-US" dirty="0"/>
              <a:t>Image After Closing</a:t>
            </a:r>
          </a:p>
        </p:txBody>
      </p:sp>
    </p:spTree>
    <p:extLst>
      <p:ext uri="{BB962C8B-B14F-4D97-AF65-F5344CB8AC3E}">
        <p14:creationId xmlns:p14="http://schemas.microsoft.com/office/powerpoint/2010/main" val="299305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Boundary Extraction Example</a:t>
            </a:r>
            <a:endParaRPr lang="en-US" altLang="en-US" smtClean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334" y="1378424"/>
            <a:ext cx="8596668" cy="4662939"/>
          </a:xfrm>
        </p:spPr>
        <p:txBody>
          <a:bodyPr/>
          <a:lstStyle/>
          <a:p>
            <a:r>
              <a:rPr lang="en-IE" altLang="en-US" dirty="0" smtClean="0"/>
              <a:t>A simple image and the result of performing boundary extraction using a square 3*3 structuring element</a:t>
            </a:r>
          </a:p>
          <a:p>
            <a:pPr lvl="1"/>
            <a:r>
              <a:rPr lang="en-IE" altLang="en-US" dirty="0" smtClean="0"/>
              <a:t>First erode the original image and then subtract the eroded image from original image to get object boundary</a:t>
            </a:r>
          </a:p>
          <a:p>
            <a:pPr lvl="1"/>
            <a:r>
              <a:rPr lang="en-US" altLang="en-US" dirty="0" smtClean="0"/>
              <a:t>Possible using dilation also: THINK ABOUT IT</a:t>
            </a:r>
          </a:p>
        </p:txBody>
      </p:sp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95"/>
          <a:stretch>
            <a:fillRect/>
          </a:stretch>
        </p:blipFill>
        <p:spPr bwMode="auto">
          <a:xfrm>
            <a:off x="2249136" y="3205957"/>
            <a:ext cx="5453063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2805492" y="6429602"/>
            <a:ext cx="167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Original Image</a:t>
            </a:r>
            <a:endParaRPr lang="en-US" altLang="en-US" sz="1800" dirty="0"/>
          </a:p>
        </p:txBody>
      </p:sp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5201976" y="6429601"/>
            <a:ext cx="2190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Extracted Boundary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5094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98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7" grpId="0"/>
      <p:bldP spid="7987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Basics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Once image segmentation is complete, morphological operations can be used to remove imperfections in the segmented image, </a:t>
            </a:r>
            <a:r>
              <a:rPr lang="en-IN" dirty="0" smtClean="0"/>
              <a:t>and</a:t>
            </a:r>
            <a:endParaRPr lang="en-IN" dirty="0" smtClean="0"/>
          </a:p>
          <a:p>
            <a:r>
              <a:rPr lang="en-IN" dirty="0" smtClean="0"/>
              <a:t>Provide information on the form and structure of the </a:t>
            </a:r>
            <a:r>
              <a:rPr lang="en-IN" dirty="0" smtClean="0"/>
              <a:t>image</a:t>
            </a:r>
          </a:p>
          <a:p>
            <a:endParaRPr lang="en-IN" dirty="0" smtClean="0"/>
          </a:p>
          <a:p>
            <a:r>
              <a:rPr lang="en-IN" dirty="0" smtClean="0"/>
              <a:t>Chapter Contents</a:t>
            </a:r>
            <a:r>
              <a:rPr lang="en-IN" dirty="0" smtClean="0"/>
              <a:t>:</a:t>
            </a:r>
          </a:p>
          <a:p>
            <a:pPr lvl="1"/>
            <a:r>
              <a:rPr lang="en-IN" dirty="0" smtClean="0"/>
              <a:t>Structuring element</a:t>
            </a:r>
          </a:p>
          <a:p>
            <a:pPr lvl="1"/>
            <a:r>
              <a:rPr lang="en-IN" dirty="0" smtClean="0"/>
              <a:t>Erosion, Dilation</a:t>
            </a:r>
          </a:p>
          <a:p>
            <a:pPr lvl="1"/>
            <a:r>
              <a:rPr lang="en-IN" dirty="0" smtClean="0"/>
              <a:t>Opening, </a:t>
            </a:r>
            <a:r>
              <a:rPr lang="en-IN" dirty="0" smtClean="0"/>
              <a:t>Closing</a:t>
            </a:r>
            <a:endParaRPr lang="en-IN" dirty="0" smtClean="0"/>
          </a:p>
          <a:p>
            <a:r>
              <a:rPr lang="en-IN" dirty="0" smtClean="0"/>
              <a:t>Chapter Exercise</a:t>
            </a:r>
            <a:r>
              <a:rPr lang="en-IN" dirty="0" smtClean="0"/>
              <a:t>:</a:t>
            </a:r>
            <a:endParaRPr lang="en-IN" dirty="0" smtClean="0"/>
          </a:p>
          <a:p>
            <a:pPr lvl="1"/>
            <a:r>
              <a:rPr lang="en-IN" dirty="0" smtClean="0"/>
              <a:t>Get outline of an object in an 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449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Structuring Element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606193"/>
          </a:xfrm>
        </p:spPr>
        <p:txBody>
          <a:bodyPr/>
          <a:lstStyle/>
          <a:p>
            <a:r>
              <a:rPr lang="en-IN" dirty="0" smtClean="0"/>
              <a:t>Structuring element is like kernel used for image filtering</a:t>
            </a:r>
          </a:p>
          <a:p>
            <a:r>
              <a:rPr lang="en-IN" dirty="0" smtClean="0"/>
              <a:t>It can be of any size and shape</a:t>
            </a:r>
          </a:p>
          <a:p>
            <a:r>
              <a:rPr lang="en-IN" dirty="0" smtClean="0"/>
              <a:t>However, for simplicity we will use rectangular structuring element with their origin at the middle pixel</a:t>
            </a:r>
            <a:endParaRPr lang="en-IN" dirty="0"/>
          </a:p>
        </p:txBody>
      </p:sp>
      <p:graphicFrame>
        <p:nvGraphicFramePr>
          <p:cNvPr id="4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229406"/>
              </p:ext>
            </p:extLst>
          </p:nvPr>
        </p:nvGraphicFramePr>
        <p:xfrm>
          <a:off x="677334" y="4179011"/>
          <a:ext cx="1989138" cy="1827213"/>
        </p:xfrm>
        <a:graphic>
          <a:graphicData uri="http://schemas.openxmlformats.org/drawingml/2006/table">
            <a:tbl>
              <a:tblPr/>
              <a:tblGrid>
                <a:gridCol w="663575"/>
                <a:gridCol w="661988"/>
                <a:gridCol w="663575"/>
              </a:tblGrid>
              <a:tr h="6096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Group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731045"/>
              </p:ext>
            </p:extLst>
          </p:nvPr>
        </p:nvGraphicFramePr>
        <p:xfrm>
          <a:off x="3402344" y="4211069"/>
          <a:ext cx="1989137" cy="1827213"/>
        </p:xfrm>
        <a:graphic>
          <a:graphicData uri="http://schemas.openxmlformats.org/drawingml/2006/table">
            <a:tbl>
              <a:tblPr/>
              <a:tblGrid>
                <a:gridCol w="663575"/>
                <a:gridCol w="661987"/>
                <a:gridCol w="663575"/>
              </a:tblGrid>
              <a:tr h="6096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0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0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8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0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0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71652"/>
              </p:ext>
            </p:extLst>
          </p:nvPr>
        </p:nvGraphicFramePr>
        <p:xfrm>
          <a:off x="6329623" y="3766782"/>
          <a:ext cx="2595563" cy="2528889"/>
        </p:xfrm>
        <a:graphic>
          <a:graphicData uri="http://schemas.openxmlformats.org/drawingml/2006/table">
            <a:tbl>
              <a:tblPr/>
              <a:tblGrid>
                <a:gridCol w="519113"/>
                <a:gridCol w="519112"/>
                <a:gridCol w="519113"/>
                <a:gridCol w="519112"/>
                <a:gridCol w="519113"/>
              </a:tblGrid>
              <a:tr h="5064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8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64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8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64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1</a:t>
                      </a: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0</a:t>
                      </a:r>
                      <a:endParaRPr kumimoji="0" lang="en-US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982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Erosion - </a:t>
            </a:r>
            <a:r>
              <a:rPr lang="en-IN" dirty="0" smtClean="0"/>
              <a:t>Example</a:t>
            </a:r>
            <a:endParaRPr lang="en-IN" dirty="0"/>
          </a:p>
        </p:txBody>
      </p:sp>
      <p:pic>
        <p:nvPicPr>
          <p:cNvPr id="5" name="Picture 6" descr="ero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9"/>
          <a:stretch>
            <a:fillRect/>
          </a:stretch>
        </p:blipFill>
        <p:spPr bwMode="auto">
          <a:xfrm>
            <a:off x="565668" y="1948610"/>
            <a:ext cx="8820000" cy="261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384781" y="4106069"/>
            <a:ext cx="165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Original image</a:t>
            </a:r>
            <a:endParaRPr lang="en-US" altLang="en-US" sz="1800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861243" y="4017134"/>
            <a:ext cx="22288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Erosion by 3*3 square structuring element</a:t>
            </a:r>
            <a:endParaRPr lang="en-US" altLang="en-US" sz="1800" dirty="0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6473606" y="3831432"/>
            <a:ext cx="23685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Erosion by 5*5 square structuring element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3711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What Is Erosion For?</a:t>
            </a:r>
            <a:endParaRPr lang="en-US" altLang="en-US" smtClean="0"/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IE" altLang="en-US" dirty="0" smtClean="0"/>
              <a:t>Erosion can split apart joined objects</a:t>
            </a:r>
          </a:p>
          <a:p>
            <a:pPr marL="0" indent="0">
              <a:buNone/>
            </a:pPr>
            <a:endParaRPr lang="en-IE" altLang="en-US" dirty="0" smtClean="0"/>
          </a:p>
          <a:p>
            <a:pPr marL="0" indent="0">
              <a:buNone/>
            </a:pPr>
            <a:endParaRPr lang="en-IE" altLang="en-US" dirty="0" smtClean="0"/>
          </a:p>
          <a:p>
            <a:pPr marL="0" indent="0">
              <a:buNone/>
            </a:pPr>
            <a:endParaRPr lang="en-IE" altLang="en-US" dirty="0" smtClean="0"/>
          </a:p>
          <a:p>
            <a:pPr marL="0" indent="0">
              <a:buNone/>
            </a:pPr>
            <a:endParaRPr lang="en-IE" altLang="en-US" sz="1200" dirty="0"/>
          </a:p>
          <a:p>
            <a:r>
              <a:rPr lang="en-IE" altLang="en-US" dirty="0" smtClean="0"/>
              <a:t>Erosion can strip away extrusions</a:t>
            </a:r>
          </a:p>
          <a:p>
            <a:pPr marL="0" indent="0">
              <a:buNone/>
            </a:pPr>
            <a:endParaRPr lang="en-IE" altLang="en-US" dirty="0" smtClean="0"/>
          </a:p>
          <a:p>
            <a:pPr marL="0" indent="0">
              <a:buNone/>
            </a:pPr>
            <a:endParaRPr lang="en-IE" altLang="en-US" dirty="0" smtClean="0"/>
          </a:p>
          <a:p>
            <a:pPr marL="0" indent="0">
              <a:buNone/>
            </a:pPr>
            <a:endParaRPr lang="en-IE" altLang="en-US" dirty="0" smtClean="0"/>
          </a:p>
          <a:p>
            <a:r>
              <a:rPr lang="en-IE" altLang="en-US" b="1" dirty="0" smtClean="0"/>
              <a:t>Watch out:</a:t>
            </a:r>
            <a:r>
              <a:rPr lang="en-IE" altLang="en-US" dirty="0" smtClean="0"/>
              <a:t> Erosion shrinks objects</a:t>
            </a:r>
            <a:endParaRPr lang="en-US" altLang="en-US" dirty="0" smtClean="0"/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730341"/>
              </p:ext>
            </p:extLst>
          </p:nvPr>
        </p:nvGraphicFramePr>
        <p:xfrm>
          <a:off x="5375102" y="3940199"/>
          <a:ext cx="3898900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CorelPhotoPaint.Image.9" r:id="rId4" imgW="5388875" imgH="6376429" progId="CorelPhotoPaint.Image.9">
                  <p:embed/>
                </p:oleObj>
              </mc:Choice>
              <mc:Fallback>
                <p:oleObj name="CorelPhotoPaint.Image.9" r:id="rId4" imgW="5388875" imgH="6376429" progId="CorelPhotoPaint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814" t="44785" r="13844" b="27782"/>
                      <a:stretch>
                        <a:fillRect/>
                      </a:stretch>
                    </p:blipFill>
                    <p:spPr bwMode="auto">
                      <a:xfrm>
                        <a:off x="5375102" y="3940199"/>
                        <a:ext cx="3898900" cy="174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6738594"/>
              </p:ext>
            </p:extLst>
          </p:nvPr>
        </p:nvGraphicFramePr>
        <p:xfrm>
          <a:off x="5613227" y="1712036"/>
          <a:ext cx="3660775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CorelPhotoPaint.Image.9" r:id="rId6" imgW="5388875" imgH="6376429" progId="CorelPhotoPaint.Image.9">
                  <p:embed/>
                </p:oleObj>
              </mc:Choice>
              <mc:Fallback>
                <p:oleObj name="CorelPhotoPaint.Image.9" r:id="rId6" imgW="5388875" imgH="6376429" progId="CorelPhotoPaint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171" t="2415" r="15906" b="68159"/>
                      <a:stretch>
                        <a:fillRect/>
                      </a:stretch>
                    </p:blipFill>
                    <p:spPr bwMode="auto">
                      <a:xfrm>
                        <a:off x="5613227" y="1712036"/>
                        <a:ext cx="3660775" cy="187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406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0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0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0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0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0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0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dirty="0" smtClean="0"/>
              <a:t>Dilation </a:t>
            </a:r>
            <a:r>
              <a:rPr lang="en-IE" altLang="en-US" dirty="0" smtClean="0"/>
              <a:t>- Example</a:t>
            </a:r>
            <a:endParaRPr lang="en-US" altLang="en-US" dirty="0" smtClean="0"/>
          </a:p>
        </p:txBody>
      </p:sp>
      <p:pic>
        <p:nvPicPr>
          <p:cNvPr id="51203" name="Picture 4" descr="dil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13" y="1703869"/>
            <a:ext cx="8820000" cy="2588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1276113" y="4321176"/>
            <a:ext cx="165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Original image</a:t>
            </a:r>
            <a:endParaRPr lang="en-US" altLang="en-US" sz="1800" dirty="0"/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3556845" y="4046538"/>
            <a:ext cx="22288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Dilation by 3*3 square structuring element</a:t>
            </a:r>
            <a:endParaRPr lang="en-US" altLang="en-US" sz="1800" dirty="0"/>
          </a:p>
        </p:txBody>
      </p:sp>
      <p:sp>
        <p:nvSpPr>
          <p:cNvPr id="51206" name="Text Box 7"/>
          <p:cNvSpPr txBox="1">
            <a:spLocks noChangeArrowheads="1"/>
          </p:cNvSpPr>
          <p:nvPr/>
        </p:nvSpPr>
        <p:spPr bwMode="auto">
          <a:xfrm>
            <a:off x="6409078" y="4046538"/>
            <a:ext cx="23685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sz="1800" dirty="0"/>
              <a:t>Dilation by 5*5 square structuring element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0275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What Is Dilation For?</a:t>
            </a:r>
            <a:endParaRPr lang="en-US" altLang="en-US" smtClean="0"/>
          </a:p>
        </p:txBody>
      </p:sp>
      <p:sp>
        <p:nvSpPr>
          <p:cNvPr id="553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altLang="en-US" dirty="0" smtClean="0"/>
              <a:t>Dilation can repair breaks</a:t>
            </a:r>
          </a:p>
          <a:p>
            <a:pPr marL="0" indent="0">
              <a:buNone/>
            </a:pPr>
            <a:endParaRPr lang="en-IE" altLang="en-US" dirty="0" smtClean="0"/>
          </a:p>
          <a:p>
            <a:pPr marL="0" indent="0">
              <a:buNone/>
            </a:pPr>
            <a:endParaRPr lang="en-IE" altLang="en-US" dirty="0" smtClean="0"/>
          </a:p>
          <a:p>
            <a:pPr marL="0" indent="0">
              <a:buNone/>
            </a:pPr>
            <a:endParaRPr lang="en-IE" altLang="en-US" dirty="0" smtClean="0"/>
          </a:p>
          <a:p>
            <a:r>
              <a:rPr lang="en-IE" altLang="en-US" dirty="0" smtClean="0"/>
              <a:t>Dilation can repair intrusions</a:t>
            </a:r>
          </a:p>
          <a:p>
            <a:pPr marL="0" indent="0">
              <a:buNone/>
            </a:pPr>
            <a:endParaRPr lang="en-IE" altLang="en-US" dirty="0" smtClean="0"/>
          </a:p>
          <a:p>
            <a:pPr marL="0" indent="0">
              <a:buNone/>
            </a:pPr>
            <a:endParaRPr lang="en-IE" altLang="en-US" dirty="0" smtClean="0"/>
          </a:p>
          <a:p>
            <a:pPr marL="0" indent="0">
              <a:buNone/>
            </a:pPr>
            <a:endParaRPr lang="en-IE" altLang="en-US" dirty="0" smtClean="0"/>
          </a:p>
          <a:p>
            <a:r>
              <a:rPr lang="en-IE" altLang="en-US" b="1" dirty="0" smtClean="0"/>
              <a:t>Watch out:</a:t>
            </a:r>
            <a:r>
              <a:rPr lang="en-IE" altLang="en-US" dirty="0" smtClean="0"/>
              <a:t> Dilation enlarges objects</a:t>
            </a:r>
            <a:endParaRPr lang="en-US" altLang="en-US" dirty="0" smtClean="0"/>
          </a:p>
        </p:txBody>
      </p:sp>
      <p:graphicFrame>
        <p:nvGraphicFramePr>
          <p:cNvPr id="552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861259"/>
              </p:ext>
            </p:extLst>
          </p:nvPr>
        </p:nvGraphicFramePr>
        <p:xfrm>
          <a:off x="5419655" y="1712036"/>
          <a:ext cx="3727450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CorelPhotoPaint.Image.9" r:id="rId4" imgW="5205994" imgH="6555706" progId="CorelPhotoPaint.Image.9">
                  <p:embed/>
                </p:oleObj>
              </mc:Choice>
              <mc:Fallback>
                <p:oleObj name="CorelPhotoPaint.Image.9" r:id="rId4" imgW="5205994" imgH="6555706" progId="CorelPhotoPaint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059" t="6223" r="14334" b="68451"/>
                      <a:stretch>
                        <a:fillRect/>
                      </a:stretch>
                    </p:blipFill>
                    <p:spPr bwMode="auto">
                      <a:xfrm>
                        <a:off x="5419655" y="1712036"/>
                        <a:ext cx="3727450" cy="166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353484"/>
              </p:ext>
            </p:extLst>
          </p:nvPr>
        </p:nvGraphicFramePr>
        <p:xfrm>
          <a:off x="5419655" y="3791768"/>
          <a:ext cx="4108450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CorelPhotoPaint.Image.9" r:id="rId6" imgW="5205994" imgH="6555706" progId="CorelPhotoPaint.Image.9">
                  <p:embed/>
                </p:oleObj>
              </mc:Choice>
              <mc:Fallback>
                <p:oleObj name="CorelPhotoPaint.Image.9" r:id="rId6" imgW="5205994" imgH="6555706" progId="CorelPhotoPaint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004" t="45689" r="11070" b="26393"/>
                      <a:stretch>
                        <a:fillRect/>
                      </a:stretch>
                    </p:blipFill>
                    <p:spPr bwMode="auto">
                      <a:xfrm>
                        <a:off x="5419655" y="3791768"/>
                        <a:ext cx="4108450" cy="183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132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53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3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53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Compound Operations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Image Opening</a:t>
            </a:r>
          </a:p>
          <a:p>
            <a:pPr lvl="1"/>
            <a:r>
              <a:rPr lang="en-IN" dirty="0" smtClean="0"/>
              <a:t>Erosion followed by a dilation</a:t>
            </a:r>
          </a:p>
          <a:p>
            <a:pPr lvl="1"/>
            <a:endParaRPr lang="en-IN" dirty="0"/>
          </a:p>
          <a:p>
            <a:r>
              <a:rPr lang="en-IN" dirty="0" smtClean="0"/>
              <a:t>Image Closing</a:t>
            </a:r>
          </a:p>
          <a:p>
            <a:pPr lvl="1"/>
            <a:r>
              <a:rPr lang="en-IN" dirty="0" smtClean="0"/>
              <a:t>Dilation followed by an erosion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125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altLang="en-US" smtClean="0"/>
              <a:t>Opening Example</a:t>
            </a:r>
          </a:p>
        </p:txBody>
      </p:sp>
      <p:graphicFrame>
        <p:nvGraphicFramePr>
          <p:cNvPr id="614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023326"/>
              </p:ext>
            </p:extLst>
          </p:nvPr>
        </p:nvGraphicFramePr>
        <p:xfrm>
          <a:off x="2676174" y="1270000"/>
          <a:ext cx="4598987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CorelPhotoPaint.Image.11" r:id="rId3" imgW="4323231" imgH="2503831" progId="CorelPhotoPaint.Image.11">
                  <p:embed/>
                </p:oleObj>
              </mc:Choice>
              <mc:Fallback>
                <p:oleObj name="CorelPhotoPaint.Image.11" r:id="rId3" imgW="4323231" imgH="2503831" progId="CorelPhotoPaint.Image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5" t="1634" r="49989" b="50177"/>
                      <a:stretch>
                        <a:fillRect/>
                      </a:stretch>
                    </p:blipFill>
                    <p:spPr bwMode="auto">
                      <a:xfrm>
                        <a:off x="2676174" y="1270000"/>
                        <a:ext cx="4598987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723019"/>
              </p:ext>
            </p:extLst>
          </p:nvPr>
        </p:nvGraphicFramePr>
        <p:xfrm>
          <a:off x="2676174" y="4141787"/>
          <a:ext cx="4589462" cy="257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CorelPhotoPaint.Image.11" r:id="rId5" imgW="4323231" imgH="2503831" progId="CorelPhotoPaint.Image.11">
                  <p:embed/>
                </p:oleObj>
              </mc:Choice>
              <mc:Fallback>
                <p:oleObj name="CorelPhotoPaint.Image.11" r:id="rId5" imgW="4323231" imgH="2503831" progId="CorelPhotoPaint.Image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674" t="1839" r="473" b="50745"/>
                      <a:stretch>
                        <a:fillRect/>
                      </a:stretch>
                    </p:blipFill>
                    <p:spPr bwMode="auto">
                      <a:xfrm>
                        <a:off x="2676174" y="4141787"/>
                        <a:ext cx="4589462" cy="2579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5" name="Text Box 6"/>
          <p:cNvSpPr txBox="1">
            <a:spLocks noChangeArrowheads="1"/>
          </p:cNvSpPr>
          <p:nvPr/>
        </p:nvSpPr>
        <p:spPr bwMode="auto">
          <a:xfrm>
            <a:off x="677334" y="2135674"/>
            <a:ext cx="13795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IE" altLang="en-US" dirty="0"/>
              <a:t>Original Image</a:t>
            </a:r>
          </a:p>
        </p:txBody>
      </p:sp>
      <p:sp>
        <p:nvSpPr>
          <p:cNvPr id="61446" name="Text Box 7"/>
          <p:cNvSpPr txBox="1">
            <a:spLocks noChangeArrowheads="1"/>
          </p:cNvSpPr>
          <p:nvPr/>
        </p:nvSpPr>
        <p:spPr bwMode="auto">
          <a:xfrm>
            <a:off x="677334" y="4831467"/>
            <a:ext cx="13795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IE" altLang="en-US" dirty="0"/>
              <a:t>Image After Opening</a:t>
            </a:r>
          </a:p>
        </p:txBody>
      </p:sp>
    </p:spTree>
    <p:extLst>
      <p:ext uri="{BB962C8B-B14F-4D97-AF65-F5344CB8AC3E}">
        <p14:creationId xmlns:p14="http://schemas.microsoft.com/office/powerpoint/2010/main" val="428282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6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116</TotalTime>
  <Words>293</Words>
  <Application>Microsoft Office PowerPoint</Application>
  <PresentationFormat>Widescreen</PresentationFormat>
  <Paragraphs>109</Paragraphs>
  <Slides>11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MS PGothic</vt:lpstr>
      <vt:lpstr>Arial</vt:lpstr>
      <vt:lpstr>Calibri</vt:lpstr>
      <vt:lpstr>Trebuchet MS</vt:lpstr>
      <vt:lpstr>Wingdings 3</vt:lpstr>
      <vt:lpstr>Facet</vt:lpstr>
      <vt:lpstr>CorelPhotoPaint.Image.9</vt:lpstr>
      <vt:lpstr>CorelPhotoPaint.Image.11</vt:lpstr>
      <vt:lpstr>Morphological Image Processing</vt:lpstr>
      <vt:lpstr>Basics</vt:lpstr>
      <vt:lpstr>Structuring Element</vt:lpstr>
      <vt:lpstr>Erosion - Example</vt:lpstr>
      <vt:lpstr>What Is Erosion For?</vt:lpstr>
      <vt:lpstr>Dilation - Example</vt:lpstr>
      <vt:lpstr>What Is Dilation For?</vt:lpstr>
      <vt:lpstr>Compound Operations</vt:lpstr>
      <vt:lpstr>Opening Example</vt:lpstr>
      <vt:lpstr>Closing Example</vt:lpstr>
      <vt:lpstr>Boundary Extraction Example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Morphological Image Processing</dc:title>
  <dc:creator>Abhishek Tiwari</dc:creator>
  <cp:lastModifiedBy>Abhishek Tiwari</cp:lastModifiedBy>
  <cp:revision>33</cp:revision>
  <dcterms:created xsi:type="dcterms:W3CDTF">2014-09-20T16:03:27Z</dcterms:created>
  <dcterms:modified xsi:type="dcterms:W3CDTF">2014-09-22T17:07:45Z</dcterms:modified>
</cp:coreProperties>
</file>